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785794"/>
            <a:ext cx="6315092" cy="1470025"/>
          </a:xfrm>
        </p:spPr>
        <p:txBody>
          <a:bodyPr>
            <a:noAutofit/>
          </a:bodyPr>
          <a:lstStyle/>
          <a:p>
            <a:r>
              <a:rPr lang="uk-UA" sz="4400" b="1" dirty="0" smtClean="0">
                <a:solidFill>
                  <a:srgbClr val="FF0000"/>
                </a:solidFill>
              </a:rPr>
              <a:t>Імунопрофілактика інфекційних захворювань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Картинки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2857496"/>
            <a:ext cx="1857388" cy="3084972"/>
          </a:xfrm>
          <a:prstGeom prst="rect">
            <a:avLst/>
          </a:prstGeom>
          <a:noFill/>
        </p:spPr>
      </p:pic>
      <p:pic>
        <p:nvPicPr>
          <p:cNvPr id="1027" name="Picture 3" descr="D:\Картинки\Без названия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857496"/>
            <a:ext cx="2857500" cy="1600200"/>
          </a:xfrm>
          <a:prstGeom prst="rect">
            <a:avLst/>
          </a:prstGeom>
          <a:noFill/>
        </p:spPr>
      </p:pic>
      <p:pic>
        <p:nvPicPr>
          <p:cNvPr id="1028" name="Picture 4" descr="D:\Картинки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2857496"/>
            <a:ext cx="2857500" cy="1600200"/>
          </a:xfrm>
          <a:prstGeom prst="rect">
            <a:avLst/>
          </a:prstGeom>
          <a:noFill/>
        </p:spPr>
      </p:pic>
      <p:pic>
        <p:nvPicPr>
          <p:cNvPr id="7" name="Рисунок 6" descr="D:\Картинки\thumbnail-tw-20200611170940-1841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4572008"/>
            <a:ext cx="285752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D:\Картинки\255184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29322" y="4500570"/>
            <a:ext cx="2857520" cy="1517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Що це таке?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Імунопрофілактика – система заходів, яка здійснюється з метою попередження, обмеження поширення та ліквідації інфекційних захворювань  шляхом уведення профілактичних щеплень.</a:t>
            </a:r>
          </a:p>
          <a:p>
            <a:r>
              <a:rPr lang="uk-UA" dirty="0" smtClean="0"/>
              <a:t>Вакцинація – найбільш ефективний та економічно доцільний засіб для захисту від інфекційних захворювань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Мета курсу </a:t>
            </a:r>
            <a:r>
              <a:rPr lang="uk-UA" b="1" dirty="0" err="1" smtClean="0"/>
              <a:t>“Імунопрофілкатика</a:t>
            </a:r>
            <a:r>
              <a:rPr lang="uk-UA" b="1" dirty="0" smtClean="0"/>
              <a:t> інфекційних </a:t>
            </a:r>
            <a:r>
              <a:rPr lang="uk-UA" b="1" dirty="0" err="1" smtClean="0"/>
              <a:t>захворювань”</a:t>
            </a:r>
            <a:endParaRPr lang="ru-RU" sz="31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4267200" cy="4681728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ознайомити</a:t>
            </a:r>
            <a:r>
              <a:rPr lang="ru-RU" sz="3600" dirty="0" smtClean="0"/>
              <a:t> </a:t>
            </a:r>
            <a:r>
              <a:rPr lang="uk-UA" sz="3600" dirty="0" smtClean="0"/>
              <a:t>із сучасними знаннями стосовно імунопрофілактики інфекційних захворювань</a:t>
            </a:r>
            <a:endParaRPr lang="ru-RU" sz="3600" dirty="0"/>
          </a:p>
        </p:txBody>
      </p:sp>
      <p:pic>
        <p:nvPicPr>
          <p:cNvPr id="2050" name="Picture 2" descr="D:\Картинки\bbc7f6dcf48e0b0dbe190b85b8a8317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1625" y="2371427"/>
            <a:ext cx="4038600" cy="26818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Завдання курсу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fontAlgn="base"/>
            <a:r>
              <a:rPr lang="uk-UA" dirty="0" smtClean="0"/>
              <a:t>Набути знання з організаційних аспектів імунопрофілактики</a:t>
            </a:r>
            <a:endParaRPr lang="ru-RU" dirty="0" smtClean="0"/>
          </a:p>
          <a:p>
            <a:pPr lvl="0" fontAlgn="base"/>
            <a:r>
              <a:rPr lang="uk-UA" dirty="0" smtClean="0"/>
              <a:t>Ознайомити із сучасними клінічними рекомендаціями та нормативними документами стосовно імунопрофілактики населення</a:t>
            </a:r>
            <a:endParaRPr lang="ru-RU" dirty="0" smtClean="0"/>
          </a:p>
          <a:p>
            <a:pPr lvl="0" fontAlgn="base"/>
            <a:r>
              <a:rPr lang="uk-UA" dirty="0" smtClean="0"/>
              <a:t>Розкрити особливості вакцинопрофілактики кожної з нозологічної групи збудників</a:t>
            </a:r>
            <a:endParaRPr lang="ru-RU" dirty="0" smtClean="0"/>
          </a:p>
          <a:p>
            <a:r>
              <a:rPr lang="uk-UA" dirty="0" smtClean="0"/>
              <a:t>Вивчити основні прояви </a:t>
            </a:r>
            <a:r>
              <a:rPr lang="uk-UA" dirty="0" err="1" smtClean="0"/>
              <a:t>поствакцинаційних</a:t>
            </a:r>
            <a:r>
              <a:rPr lang="uk-UA" dirty="0" smtClean="0"/>
              <a:t> ускладнень та шляхи їх попередження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:\Картинки\3-18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357430"/>
            <a:ext cx="6300595" cy="3967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Теми лекцій 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Імунна відповідь</a:t>
            </a:r>
          </a:p>
          <a:p>
            <a:r>
              <a:rPr lang="uk-UA" dirty="0" smtClean="0"/>
              <a:t>Класифікація та характеристика </a:t>
            </a:r>
            <a:r>
              <a:rPr lang="uk-UA" dirty="0" err="1" smtClean="0"/>
              <a:t>вакцинаційних</a:t>
            </a:r>
            <a:r>
              <a:rPr lang="uk-UA" dirty="0" smtClean="0"/>
              <a:t> препаратів</a:t>
            </a:r>
          </a:p>
          <a:p>
            <a:r>
              <a:rPr lang="uk-UA" dirty="0" smtClean="0"/>
              <a:t>Імунопрофілактика за календарем щеплень</a:t>
            </a:r>
          </a:p>
          <a:p>
            <a:r>
              <a:rPr lang="uk-UA" dirty="0" smtClean="0"/>
              <a:t>Протипоказання до щеплень</a:t>
            </a:r>
          </a:p>
          <a:p>
            <a:r>
              <a:rPr lang="uk-UA" dirty="0" smtClean="0"/>
              <a:t>Імунопрофілактика за епідеміологічними показниками</a:t>
            </a:r>
          </a:p>
          <a:p>
            <a:r>
              <a:rPr lang="uk-UA" dirty="0" err="1" smtClean="0"/>
              <a:t>Вакцинаційні</a:t>
            </a:r>
            <a:r>
              <a:rPr lang="uk-UA" dirty="0" smtClean="0"/>
              <a:t> реакції та ускладнення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Теми практичних робіт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413124" cy="4986358"/>
          </a:xfrm>
        </p:spPr>
        <p:txBody>
          <a:bodyPr/>
          <a:lstStyle/>
          <a:p>
            <a:r>
              <a:rPr lang="uk-UA" sz="2400" dirty="0" smtClean="0"/>
              <a:t>Структурно-функціональна організація імунної системи</a:t>
            </a:r>
          </a:p>
          <a:p>
            <a:r>
              <a:rPr lang="uk-UA" sz="2400" dirty="0" smtClean="0"/>
              <a:t>Групи біологічних препаратів для </a:t>
            </a:r>
            <a:r>
              <a:rPr lang="uk-UA" sz="2400" dirty="0" err="1" smtClean="0"/>
              <a:t>імнопрофілактики</a:t>
            </a:r>
            <a:endParaRPr lang="uk-UA" sz="2400" dirty="0" smtClean="0"/>
          </a:p>
          <a:p>
            <a:r>
              <a:rPr lang="uk-UA" sz="2400" dirty="0" smtClean="0"/>
              <a:t>Вимоги до сучасних імунобіологічних препаратів</a:t>
            </a:r>
          </a:p>
          <a:p>
            <a:r>
              <a:rPr lang="uk-UA" sz="2400" dirty="0" smtClean="0"/>
              <a:t>Критерії ефективності імунопрофілактики</a:t>
            </a:r>
          </a:p>
          <a:p>
            <a:r>
              <a:rPr lang="uk-UA" sz="2400" smtClean="0"/>
              <a:t>Календар щеплень</a:t>
            </a:r>
            <a:endParaRPr lang="uk-UA" sz="2400" dirty="0" smtClean="0"/>
          </a:p>
          <a:p>
            <a:endParaRPr lang="ru-RU" dirty="0"/>
          </a:p>
        </p:txBody>
      </p:sp>
      <p:pic>
        <p:nvPicPr>
          <p:cNvPr id="7" name="Содержимое 6" descr="D:\Картинки\1-min-6-1.jpg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86314" y="1500174"/>
            <a:ext cx="3929090" cy="27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s://encrypted-tbn0.gstatic.com/images?q=tbn%3AANd9GcT32ActcmR3JVwAUIoqsYMgu186Cx6oKYBCcw&amp;usqp=CAU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4214818"/>
            <a:ext cx="392909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Пользователь\AppData\Local\Microsoft\Windows\Temporary Internet Files\Content.Word\image-pic905-895x505-6909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8929718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Рекомендована література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/>
              <a:t>Мікробіологія</a:t>
            </a:r>
            <a:r>
              <a:rPr lang="ru-RU" dirty="0" smtClean="0"/>
              <a:t>, </a:t>
            </a:r>
            <a:r>
              <a:rPr lang="ru-RU" dirty="0" err="1" smtClean="0"/>
              <a:t>вірусологія</a:t>
            </a:r>
            <a:r>
              <a:rPr lang="ru-RU" dirty="0" smtClean="0"/>
              <a:t> та </a:t>
            </a:r>
            <a:r>
              <a:rPr lang="ru-RU" dirty="0" err="1" smtClean="0"/>
              <a:t>імунологія</a:t>
            </a:r>
            <a:r>
              <a:rPr lang="ru-RU" dirty="0" smtClean="0"/>
              <a:t> в </a:t>
            </a:r>
            <a:r>
              <a:rPr lang="ru-RU" dirty="0" err="1" smtClean="0"/>
              <a:t>запитаннях</a:t>
            </a:r>
            <a:r>
              <a:rPr lang="ru-RU" dirty="0" smtClean="0"/>
              <a:t> та </a:t>
            </a:r>
            <a:r>
              <a:rPr lang="ru-RU" dirty="0" err="1" smtClean="0"/>
              <a:t>відповідях</a:t>
            </a:r>
            <a:r>
              <a:rPr lang="ru-RU" dirty="0" smtClean="0"/>
              <a:t> ; за </a:t>
            </a:r>
            <a:r>
              <a:rPr lang="ru-RU" dirty="0" err="1" smtClean="0"/>
              <a:t>заг</a:t>
            </a:r>
            <a:r>
              <a:rPr lang="ru-RU" dirty="0" smtClean="0"/>
              <a:t>. ре.: В.П. </a:t>
            </a:r>
            <a:r>
              <a:rPr lang="ru-RU" dirty="0" err="1" smtClean="0"/>
              <a:t>Широбокова</a:t>
            </a:r>
            <a:r>
              <a:rPr lang="ru-RU" dirty="0" smtClean="0"/>
              <a:t>, С.І. </a:t>
            </a:r>
            <a:r>
              <a:rPr lang="ru-RU" dirty="0" err="1" smtClean="0"/>
              <a:t>Климнюка</a:t>
            </a:r>
            <a:r>
              <a:rPr lang="ru-RU" dirty="0" smtClean="0"/>
              <a:t>. - </a:t>
            </a:r>
            <a:r>
              <a:rPr lang="ru-RU" dirty="0" err="1" smtClean="0"/>
              <a:t>Тернопіль</a:t>
            </a:r>
            <a:r>
              <a:rPr lang="ru-RU" dirty="0" smtClean="0"/>
              <a:t>: </a:t>
            </a:r>
            <a:r>
              <a:rPr lang="ru-RU" dirty="0" err="1" smtClean="0"/>
              <a:t>Укрмедкнига</a:t>
            </a:r>
            <a:r>
              <a:rPr lang="ru-RU" dirty="0" smtClean="0"/>
              <a:t>, 2019. - 340 с.</a:t>
            </a:r>
          </a:p>
          <a:p>
            <a:r>
              <a:rPr lang="ru-RU" dirty="0" smtClean="0"/>
              <a:t>С.І. </a:t>
            </a:r>
            <a:r>
              <a:rPr lang="ru-RU" dirty="0" err="1" smtClean="0"/>
              <a:t>Климнюк</a:t>
            </a:r>
            <a:r>
              <a:rPr lang="ru-RU" dirty="0" smtClean="0"/>
              <a:t>, І.О. Ситник, В.П. </a:t>
            </a:r>
            <a:r>
              <a:rPr lang="ru-RU" dirty="0" err="1" smtClean="0"/>
              <a:t>Широбоков</a:t>
            </a:r>
            <a:r>
              <a:rPr lang="ru-RU" dirty="0" smtClean="0"/>
              <a:t> Практична </a:t>
            </a:r>
            <a:r>
              <a:rPr lang="ru-RU" dirty="0" err="1" smtClean="0"/>
              <a:t>мікробіологія</a:t>
            </a:r>
            <a:r>
              <a:rPr lang="ru-RU" dirty="0" smtClean="0"/>
              <a:t> : 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; за </a:t>
            </a:r>
            <a:r>
              <a:rPr lang="ru-RU" dirty="0" err="1" smtClean="0"/>
              <a:t>заг.ре</a:t>
            </a:r>
            <a:r>
              <a:rPr lang="ru-RU" dirty="0" smtClean="0"/>
              <a:t>.: В.П. </a:t>
            </a:r>
            <a:r>
              <a:rPr lang="ru-RU" dirty="0" err="1" smtClean="0"/>
              <a:t>Широбокова</a:t>
            </a:r>
            <a:r>
              <a:rPr lang="ru-RU" dirty="0" smtClean="0"/>
              <a:t>, С.І. </a:t>
            </a:r>
            <a:r>
              <a:rPr lang="ru-RU" dirty="0" err="1" smtClean="0"/>
              <a:t>Климнюка</a:t>
            </a:r>
            <a:r>
              <a:rPr lang="ru-RU" dirty="0" smtClean="0"/>
              <a:t>. - </a:t>
            </a:r>
            <a:r>
              <a:rPr lang="ru-RU" dirty="0" err="1" smtClean="0"/>
              <a:t>Вінниця</a:t>
            </a:r>
            <a:r>
              <a:rPr lang="ru-RU" dirty="0" smtClean="0"/>
              <a:t> : Нова Книга, 2018. - 576 с.</a:t>
            </a:r>
          </a:p>
          <a:p>
            <a:r>
              <a:rPr lang="ru-RU" dirty="0" err="1" smtClean="0"/>
              <a:t>Імунологія</a:t>
            </a:r>
            <a:r>
              <a:rPr lang="ru-RU" dirty="0" smtClean="0"/>
              <a:t>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</a:t>
            </a:r>
            <a:r>
              <a:rPr lang="ru-RU" dirty="0" err="1" smtClean="0"/>
              <a:t>С.П.Бесчасний</a:t>
            </a:r>
            <a:r>
              <a:rPr lang="ru-RU" dirty="0" smtClean="0"/>
              <a:t>, О.М. </a:t>
            </a:r>
            <a:r>
              <a:rPr lang="ru-RU" dirty="0" err="1" smtClean="0"/>
              <a:t>Гасюк</a:t>
            </a:r>
            <a:r>
              <a:rPr lang="ru-RU" dirty="0" smtClean="0"/>
              <a:t>. – Херсон : ФОП </a:t>
            </a:r>
            <a:r>
              <a:rPr lang="ru-RU" dirty="0" err="1" smtClean="0"/>
              <a:t>Вишемирський</a:t>
            </a:r>
            <a:r>
              <a:rPr lang="ru-RU" dirty="0" smtClean="0"/>
              <a:t> В.С., 2019. - 196 с. </a:t>
            </a:r>
          </a:p>
          <a:p>
            <a:r>
              <a:rPr lang="ru-RU" dirty="0" smtClean="0"/>
              <a:t>Микробиология : учеб. для студентов высших учебных заведений / Н. И. Филимонова, Л. Ф. Силаева, Е. М. Дикая [и др.]; под общ. ред. Н. И. Филимоновой. - 2-е изд. - Харьков : </a:t>
            </a:r>
            <a:r>
              <a:rPr lang="ru-RU" dirty="0" err="1" smtClean="0"/>
              <a:t>НФаУ</a:t>
            </a:r>
            <a:r>
              <a:rPr lang="ru-RU" dirty="0" smtClean="0"/>
              <a:t> : Золотые страницы, 2019. - 720 с.</a:t>
            </a:r>
          </a:p>
          <a:p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мікробіології</a:t>
            </a:r>
            <a:r>
              <a:rPr lang="ru-RU" dirty="0" smtClean="0"/>
              <a:t>: </a:t>
            </a:r>
            <a:r>
              <a:rPr lang="ru-RU" dirty="0" err="1" smtClean="0"/>
              <a:t>навчально-методичний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 (ВНЗ І—ІІІ р. а.) / Л.В. Довженко, В.А. </a:t>
            </a:r>
            <a:r>
              <a:rPr lang="ru-RU" dirty="0" err="1" smtClean="0"/>
              <a:t>Зінченко</a:t>
            </a:r>
            <a:r>
              <a:rPr lang="ru-RU" dirty="0" smtClean="0"/>
              <a:t>. – </a:t>
            </a:r>
            <a:r>
              <a:rPr lang="ru-RU" dirty="0" err="1" smtClean="0"/>
              <a:t>Київ</a:t>
            </a:r>
            <a:r>
              <a:rPr lang="ru-RU" dirty="0" smtClean="0"/>
              <a:t>: Медицина, 2017. – 49 с</a:t>
            </a:r>
          </a:p>
          <a:p>
            <a:r>
              <a:rPr lang="ru-RU" dirty="0" err="1" smtClean="0"/>
              <a:t>Мікробіологія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основами </a:t>
            </a:r>
            <a:r>
              <a:rPr lang="ru-RU" dirty="0" err="1" smtClean="0"/>
              <a:t>імунології</a:t>
            </a:r>
            <a:r>
              <a:rPr lang="ru-RU" dirty="0" smtClean="0"/>
              <a:t>: </a:t>
            </a:r>
            <a:r>
              <a:rPr lang="ru-RU" dirty="0" err="1" smtClean="0"/>
              <a:t>Підручник</a:t>
            </a:r>
            <a:r>
              <a:rPr lang="ru-RU" dirty="0" smtClean="0"/>
              <a:t> для студ. мед. ЗВО, </a:t>
            </a:r>
            <a:r>
              <a:rPr lang="ru-RU" dirty="0" err="1" smtClean="0"/>
              <a:t>фармацевтів</a:t>
            </a:r>
            <a:r>
              <a:rPr lang="ru-RU" dirty="0" smtClean="0"/>
              <a:t> та </a:t>
            </a:r>
            <a:r>
              <a:rPr lang="ru-RU" dirty="0" err="1" smtClean="0"/>
              <a:t>провізорів</a:t>
            </a:r>
            <a:r>
              <a:rPr lang="ru-RU" dirty="0" smtClean="0"/>
              <a:t>. — 2-ге вид., </a:t>
            </a:r>
            <a:r>
              <a:rPr lang="ru-RU" dirty="0" err="1" smtClean="0"/>
              <a:t>перероб</a:t>
            </a:r>
            <a:r>
              <a:rPr lang="ru-RU" dirty="0" smtClean="0"/>
              <a:t>. </a:t>
            </a:r>
            <a:r>
              <a:rPr lang="ru-RU" dirty="0" err="1" smtClean="0"/>
              <a:t>і</a:t>
            </a:r>
            <a:r>
              <a:rPr lang="ru-RU" dirty="0" smtClean="0"/>
              <a:t> доп. Рекомендовано </a:t>
            </a:r>
            <a:r>
              <a:rPr lang="ru-RU" dirty="0" err="1" smtClean="0"/>
              <a:t>вченою</a:t>
            </a:r>
            <a:r>
              <a:rPr lang="ru-RU" dirty="0" smtClean="0"/>
              <a:t> радою </a:t>
            </a:r>
            <a:r>
              <a:rPr lang="ru-RU" dirty="0" err="1" smtClean="0"/>
              <a:t>Лвів</a:t>
            </a:r>
            <a:r>
              <a:rPr lang="ru-RU" dirty="0" smtClean="0"/>
              <a:t>. НМУ / За ред. В.В. </a:t>
            </a:r>
            <a:r>
              <a:rPr lang="ru-RU" dirty="0" err="1" smtClean="0"/>
              <a:t>Данилейченка</a:t>
            </a:r>
            <a:r>
              <a:rPr lang="ru-RU" dirty="0" smtClean="0"/>
              <a:t>, Й.М. </a:t>
            </a:r>
            <a:r>
              <a:rPr lang="ru-RU" dirty="0" err="1" smtClean="0"/>
              <a:t>Федечка</a:t>
            </a:r>
            <a:r>
              <a:rPr lang="ru-RU" dirty="0" smtClean="0"/>
              <a:t>. — К., 2019. — 376 с. </a:t>
            </a:r>
          </a:p>
          <a:p>
            <a:r>
              <a:rPr lang="uk-UA" dirty="0" smtClean="0"/>
              <a:t>Загальна мікробіологія, імунологія та вірусологія: протоколи до практичних занять для студентів медичного факультету / С.І. </a:t>
            </a:r>
            <a:r>
              <a:rPr lang="uk-UA" dirty="0" err="1" smtClean="0"/>
              <a:t>Климнюк</a:t>
            </a:r>
            <a:r>
              <a:rPr lang="uk-UA" dirty="0" smtClean="0"/>
              <a:t>, М.С. </a:t>
            </a:r>
            <a:r>
              <a:rPr lang="uk-UA" dirty="0" err="1" smtClean="0"/>
              <a:t>Творко</a:t>
            </a:r>
            <a:r>
              <a:rPr lang="uk-UA" dirty="0" smtClean="0"/>
              <a:t>, Н.І. Ткачук. – Тернопіль: ТДМУ, 2019. – 98 с.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105</TotalTime>
  <Words>226</Words>
  <PresentationFormat>Экран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Официальная</vt:lpstr>
      <vt:lpstr>Імунопрофілактика інфекційних захворювань</vt:lpstr>
      <vt:lpstr>Що це таке?</vt:lpstr>
      <vt:lpstr>Мета курсу “Імунопрофілкатика інфекційних захворювань”</vt:lpstr>
      <vt:lpstr>Завдання курсу</vt:lpstr>
      <vt:lpstr>Теми лекцій </vt:lpstr>
      <vt:lpstr>Теми практичних робіт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Імунопрофілактика інфекційних захворювань</dc:title>
  <dc:creator>Пользователь</dc:creator>
  <cp:lastModifiedBy>Пользователь</cp:lastModifiedBy>
  <cp:revision>8</cp:revision>
  <dcterms:created xsi:type="dcterms:W3CDTF">2020-08-16T17:57:58Z</dcterms:created>
  <dcterms:modified xsi:type="dcterms:W3CDTF">2020-08-16T19:53:19Z</dcterms:modified>
</cp:coreProperties>
</file>